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080625" cy="7199313"/>
  <p:notesSz cx="6858000" cy="9144000"/>
  <p:embeddedFontLst>
    <p:embeddedFont>
      <p:font typeface="Baumans" panose="02000506020000020003" pitchFamily="2" charset="0"/>
      <p:regular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000000"/>
          </p15:clr>
        </p15:guide>
        <p15:guide id="2" pos="5555">
          <p15:clr>
            <a:srgbClr val="000000"/>
          </p15:clr>
        </p15:guide>
        <p15:guide id="3" pos="397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K5/guTkzLd2qIWgizAYy4Pb4Y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268"/>
        <p:guide pos="5555"/>
        <p:guide pos="39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2.fntdata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font" Target="fonts/font5.fnt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1.fntdata" /><Relationship Id="rId25" Type="http://customschemas.google.com/relationships/presentationmetadata" Target="metadata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font" Target="fonts/font4.fntdata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font" Target="fonts/font3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29395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1b869c496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g31b869c496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685800"/>
            <a:ext cx="47990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5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6d87880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5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2d6d87880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2d6d878800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5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b869c496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31b869c496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g31b869c496b_0_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11e09079de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211e09079de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211e09079de_0_4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1b869c496b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31b869c496b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g31b869c496b_1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e5f9908a60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2e5f9908a60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g2e5f9908a60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1b869c496b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31b869c496b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g31b869c496b_1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e5f9908a60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2e5f9908a60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g2e5f9908a60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1ba93e2ff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1ba93e2ff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1ba93e2ff3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5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e6f0c77e8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2e6f0c77e84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g2e6f0c77e84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1b869c496b_1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29394" y="685800"/>
            <a:ext cx="4799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31b869c496b_1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31b869c496b_1_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4"/>
          <p:cNvSpPr txBox="1">
            <a:spLocks noGrp="1"/>
          </p:cNvSpPr>
          <p:nvPr>
            <p:ph type="ctrTitle"/>
          </p:nvPr>
        </p:nvSpPr>
        <p:spPr>
          <a:xfrm>
            <a:off x="756001" y="2236667"/>
            <a:ext cx="8568000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4"/>
          <p:cNvSpPr txBox="1">
            <a:spLocks noGrp="1"/>
          </p:cNvSpPr>
          <p:nvPr>
            <p:ph type="subTitle" idx="1"/>
          </p:nvPr>
        </p:nvSpPr>
        <p:spPr>
          <a:xfrm>
            <a:off x="1512002" y="4080000"/>
            <a:ext cx="7056000" cy="18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4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4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4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5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5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5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6"/>
          <p:cNvSpPr txBox="1">
            <a:spLocks noGrp="1"/>
          </p:cNvSpPr>
          <p:nvPr>
            <p:ph type="title"/>
          </p:nvPr>
        </p:nvSpPr>
        <p:spPr>
          <a:xfrm>
            <a:off x="504001" y="288334"/>
            <a:ext cx="9072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6"/>
          <p:cNvSpPr txBox="1">
            <a:spLocks noGrp="1"/>
          </p:cNvSpPr>
          <p:nvPr>
            <p:ph type="body" idx="1"/>
          </p:nvPr>
        </p:nvSpPr>
        <p:spPr>
          <a:xfrm>
            <a:off x="504001" y="1680001"/>
            <a:ext cx="9072000" cy="4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6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6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6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title"/>
          </p:nvPr>
        </p:nvSpPr>
        <p:spPr>
          <a:xfrm>
            <a:off x="796252" y="4626668"/>
            <a:ext cx="8568000" cy="14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Calibri"/>
              <a:buNone/>
              <a:defRPr sz="43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body" idx="1"/>
          </p:nvPr>
        </p:nvSpPr>
        <p:spPr>
          <a:xfrm>
            <a:off x="796252" y="3051667"/>
            <a:ext cx="8568000" cy="15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87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7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7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8"/>
          <p:cNvSpPr txBox="1">
            <a:spLocks noGrp="1"/>
          </p:cNvSpPr>
          <p:nvPr>
            <p:ph type="title"/>
          </p:nvPr>
        </p:nvSpPr>
        <p:spPr>
          <a:xfrm>
            <a:off x="504001" y="288334"/>
            <a:ext cx="9072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8"/>
          <p:cNvSpPr txBox="1">
            <a:spLocks noGrp="1"/>
          </p:cNvSpPr>
          <p:nvPr>
            <p:ph type="body" idx="1"/>
          </p:nvPr>
        </p:nvSpPr>
        <p:spPr>
          <a:xfrm>
            <a:off x="675500" y="2073334"/>
            <a:ext cx="5986800" cy="58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1pPr>
            <a:lvl2pPr marL="914400" lvl="1" indent="-3937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 sz="2600"/>
            </a:lvl2pPr>
            <a:lvl3pPr marL="1371600" lvl="2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marL="1828800" lvl="3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40" name="Google Shape;40;p88"/>
          <p:cNvSpPr txBox="1">
            <a:spLocks noGrp="1"/>
          </p:cNvSpPr>
          <p:nvPr>
            <p:ph type="body" idx="2"/>
          </p:nvPr>
        </p:nvSpPr>
        <p:spPr>
          <a:xfrm>
            <a:off x="6830258" y="2073334"/>
            <a:ext cx="5988600" cy="58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419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1pPr>
            <a:lvl2pPr marL="914400" lvl="1" indent="-3937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–"/>
              <a:defRPr sz="2600"/>
            </a:lvl2pPr>
            <a:lvl3pPr marL="1371600" lvl="2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marL="1828800" lvl="3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4pPr>
            <a:lvl5pPr marL="2286000" lvl="4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»"/>
              <a:defRPr sz="1900"/>
            </a:lvl5pPr>
            <a:lvl6pPr marL="2743200" lvl="5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6pPr>
            <a:lvl7pPr marL="3200400" lvl="6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7pPr>
            <a:lvl8pPr marL="3657600" lvl="7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8pPr>
            <a:lvl9pPr marL="4114800" lvl="8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9pPr>
          </a:lstStyle>
          <a:p>
            <a:endParaRPr/>
          </a:p>
        </p:txBody>
      </p:sp>
      <p:sp>
        <p:nvSpPr>
          <p:cNvPr id="41" name="Google Shape;41;p88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8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8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9"/>
          <p:cNvSpPr txBox="1">
            <a:spLocks noGrp="1"/>
          </p:cNvSpPr>
          <p:nvPr>
            <p:ph type="title"/>
          </p:nvPr>
        </p:nvSpPr>
        <p:spPr>
          <a:xfrm>
            <a:off x="504001" y="288334"/>
            <a:ext cx="9072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9"/>
          <p:cNvSpPr txBox="1">
            <a:spLocks noGrp="1"/>
          </p:cNvSpPr>
          <p:nvPr>
            <p:ph type="body" idx="1"/>
          </p:nvPr>
        </p:nvSpPr>
        <p:spPr>
          <a:xfrm>
            <a:off x="504000" y="1611667"/>
            <a:ext cx="4453800" cy="6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9pPr>
          </a:lstStyle>
          <a:p>
            <a:endParaRPr/>
          </a:p>
        </p:txBody>
      </p:sp>
      <p:sp>
        <p:nvSpPr>
          <p:cNvPr id="47" name="Google Shape;47;p89"/>
          <p:cNvSpPr txBox="1">
            <a:spLocks noGrp="1"/>
          </p:cNvSpPr>
          <p:nvPr>
            <p:ph type="body" idx="2"/>
          </p:nvPr>
        </p:nvSpPr>
        <p:spPr>
          <a:xfrm>
            <a:off x="504000" y="2283333"/>
            <a:ext cx="4453800" cy="41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marL="1371600" lvl="2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marL="2286000" lvl="4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marL="2743200" lvl="5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48" name="Google Shape;48;p89"/>
          <p:cNvSpPr txBox="1">
            <a:spLocks noGrp="1"/>
          </p:cNvSpPr>
          <p:nvPr>
            <p:ph type="body" idx="3"/>
          </p:nvPr>
        </p:nvSpPr>
        <p:spPr>
          <a:xfrm>
            <a:off x="5120506" y="1611667"/>
            <a:ext cx="4455600" cy="6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9pPr>
          </a:lstStyle>
          <a:p>
            <a:endParaRPr/>
          </a:p>
        </p:txBody>
      </p:sp>
      <p:sp>
        <p:nvSpPr>
          <p:cNvPr id="49" name="Google Shape;49;p89"/>
          <p:cNvSpPr txBox="1">
            <a:spLocks noGrp="1"/>
          </p:cNvSpPr>
          <p:nvPr>
            <p:ph type="body" idx="4"/>
          </p:nvPr>
        </p:nvSpPr>
        <p:spPr>
          <a:xfrm>
            <a:off x="5120506" y="2283333"/>
            <a:ext cx="4455600" cy="41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marL="914400" lvl="1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2pPr>
            <a:lvl3pPr marL="1371600" lvl="2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3pPr>
            <a:lvl4pPr marL="1828800" lvl="3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–"/>
              <a:defRPr sz="1700"/>
            </a:lvl4pPr>
            <a:lvl5pPr marL="2286000" lvl="4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»"/>
              <a:defRPr sz="1700"/>
            </a:lvl5pPr>
            <a:lvl6pPr marL="2743200" lvl="5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50" name="Google Shape;50;p89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9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9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0"/>
          <p:cNvSpPr txBox="1">
            <a:spLocks noGrp="1"/>
          </p:cNvSpPr>
          <p:nvPr>
            <p:ph type="title"/>
          </p:nvPr>
        </p:nvSpPr>
        <p:spPr>
          <a:xfrm>
            <a:off x="504001" y="288334"/>
            <a:ext cx="9072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0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0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0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1"/>
          <p:cNvSpPr txBox="1">
            <a:spLocks noGrp="1"/>
          </p:cNvSpPr>
          <p:nvPr>
            <p:ph type="title"/>
          </p:nvPr>
        </p:nvSpPr>
        <p:spPr>
          <a:xfrm>
            <a:off x="504001" y="286667"/>
            <a:ext cx="3316200" cy="12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1"/>
          <p:cNvSpPr txBox="1">
            <a:spLocks noGrp="1"/>
          </p:cNvSpPr>
          <p:nvPr>
            <p:ph type="body" idx="1"/>
          </p:nvPr>
        </p:nvSpPr>
        <p:spPr>
          <a:xfrm>
            <a:off x="3941004" y="286667"/>
            <a:ext cx="5634900" cy="6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4445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Char char="•"/>
              <a:defRPr sz="3400"/>
            </a:lvl1pPr>
            <a:lvl2pPr marL="914400" lvl="1" indent="-4191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Char char="–"/>
              <a:defRPr sz="3000"/>
            </a:lvl2pPr>
            <a:lvl3pPr marL="1371600" lvl="2" indent="-3937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3pPr>
            <a:lvl4pPr marL="1828800" lvl="3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  <a:defRPr sz="2200"/>
            </a:lvl4pPr>
            <a:lvl5pPr marL="2286000" lvl="4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»"/>
              <a:defRPr sz="2200"/>
            </a:lvl5pPr>
            <a:lvl6pPr marL="2743200" lvl="5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6pPr>
            <a:lvl7pPr marL="3200400" lvl="6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7pPr>
            <a:lvl8pPr marL="3657600" lvl="7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8pPr>
            <a:lvl9pPr marL="4114800" lvl="8" indent="-3683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9pPr>
          </a:lstStyle>
          <a:p>
            <a:endParaRPr/>
          </a:p>
        </p:txBody>
      </p:sp>
      <p:sp>
        <p:nvSpPr>
          <p:cNvPr id="61" name="Google Shape;61;p91"/>
          <p:cNvSpPr txBox="1">
            <a:spLocks noGrp="1"/>
          </p:cNvSpPr>
          <p:nvPr>
            <p:ph type="body" idx="2"/>
          </p:nvPr>
        </p:nvSpPr>
        <p:spPr>
          <a:xfrm>
            <a:off x="504001" y="1506667"/>
            <a:ext cx="3316200" cy="49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1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1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1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2"/>
          <p:cNvSpPr txBox="1">
            <a:spLocks noGrp="1"/>
          </p:cNvSpPr>
          <p:nvPr>
            <p:ph type="title"/>
          </p:nvPr>
        </p:nvSpPr>
        <p:spPr>
          <a:xfrm>
            <a:off x="1975752" y="5040000"/>
            <a:ext cx="60480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2"/>
          <p:cNvSpPr>
            <a:spLocks noGrp="1"/>
          </p:cNvSpPr>
          <p:nvPr>
            <p:ph type="pic" idx="2"/>
          </p:nvPr>
        </p:nvSpPr>
        <p:spPr>
          <a:xfrm>
            <a:off x="1975752" y="643334"/>
            <a:ext cx="6048000" cy="43200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92"/>
          <p:cNvSpPr txBox="1">
            <a:spLocks noGrp="1"/>
          </p:cNvSpPr>
          <p:nvPr>
            <p:ph type="body" idx="1"/>
          </p:nvPr>
        </p:nvSpPr>
        <p:spPr>
          <a:xfrm>
            <a:off x="1975752" y="5635001"/>
            <a:ext cx="60480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92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2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2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3"/>
          <p:cNvSpPr txBox="1">
            <a:spLocks noGrp="1"/>
          </p:cNvSpPr>
          <p:nvPr>
            <p:ph type="title"/>
          </p:nvPr>
        </p:nvSpPr>
        <p:spPr>
          <a:xfrm>
            <a:off x="504001" y="288334"/>
            <a:ext cx="9072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3"/>
          <p:cNvSpPr txBox="1">
            <a:spLocks noGrp="1"/>
          </p:cNvSpPr>
          <p:nvPr>
            <p:ph type="body" idx="1"/>
          </p:nvPr>
        </p:nvSpPr>
        <p:spPr>
          <a:xfrm rot="5400000">
            <a:off x="2664161" y="-480149"/>
            <a:ext cx="4751700" cy="90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3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3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3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4"/>
          <p:cNvSpPr txBox="1">
            <a:spLocks noGrp="1"/>
          </p:cNvSpPr>
          <p:nvPr>
            <p:ph type="title"/>
          </p:nvPr>
        </p:nvSpPr>
        <p:spPr>
          <a:xfrm rot="5400000">
            <a:off x="7511464" y="2627801"/>
            <a:ext cx="7580100" cy="30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4"/>
          <p:cNvSpPr txBox="1">
            <a:spLocks noGrp="1"/>
          </p:cNvSpPr>
          <p:nvPr>
            <p:ph type="body" idx="1"/>
          </p:nvPr>
        </p:nvSpPr>
        <p:spPr>
          <a:xfrm rot="5400000">
            <a:off x="1355761" y="-325400"/>
            <a:ext cx="7580100" cy="89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/>
            </a:lvl5pPr>
            <a:lvl6pPr marL="274320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6pPr>
            <a:lvl7pPr marL="320040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7pPr>
            <a:lvl8pPr marL="365760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8pPr>
            <a:lvl9pPr marL="411480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94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4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4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3"/>
          <p:cNvSpPr txBox="1">
            <a:spLocks noGrp="1"/>
          </p:cNvSpPr>
          <p:nvPr>
            <p:ph type="title"/>
          </p:nvPr>
        </p:nvSpPr>
        <p:spPr>
          <a:xfrm>
            <a:off x="504001" y="288334"/>
            <a:ext cx="9072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Calibri"/>
              <a:buNone/>
              <a:defRPr sz="4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3"/>
          <p:cNvSpPr txBox="1">
            <a:spLocks noGrp="1"/>
          </p:cNvSpPr>
          <p:nvPr>
            <p:ph type="body" idx="1"/>
          </p:nvPr>
        </p:nvSpPr>
        <p:spPr>
          <a:xfrm>
            <a:off x="504001" y="1680001"/>
            <a:ext cx="9072000" cy="47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t" anchorCtr="0">
            <a:normAutofit/>
          </a:bodyPr>
          <a:lstStyle>
            <a:lvl1pPr marL="457200" marR="0" lvl="0" indent="-444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»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3"/>
          <p:cNvSpPr txBox="1">
            <a:spLocks noGrp="1"/>
          </p:cNvSpPr>
          <p:nvPr>
            <p:ph type="dt" idx="10"/>
          </p:nvPr>
        </p:nvSpPr>
        <p:spPr>
          <a:xfrm>
            <a:off x="504001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3"/>
          <p:cNvSpPr txBox="1">
            <a:spLocks noGrp="1"/>
          </p:cNvSpPr>
          <p:nvPr>
            <p:ph type="ftr" idx="11"/>
          </p:nvPr>
        </p:nvSpPr>
        <p:spPr>
          <a:xfrm>
            <a:off x="3444004" y="6673334"/>
            <a:ext cx="319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3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jp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0.jp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1b869c496b_0_0"/>
          <p:cNvSpPr/>
          <p:nvPr/>
        </p:nvSpPr>
        <p:spPr>
          <a:xfrm>
            <a:off x="-5" y="0"/>
            <a:ext cx="10080000" cy="7200000"/>
          </a:xfrm>
          <a:prstGeom prst="rect">
            <a:avLst/>
          </a:prstGeom>
          <a:solidFill>
            <a:srgbClr val="C2D59B"/>
          </a:solidFill>
          <a:ln>
            <a:noFill/>
          </a:ln>
        </p:spPr>
        <p:txBody>
          <a:bodyPr spcFirstLastPara="1" wrap="square" lIns="76125" tIns="38050" rIns="76125" bIns="38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C2D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" name="Google Shape;89;g31b869c496b_0_0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" name="Google Shape;90;g31b869c496b_0_0"/>
          <p:cNvSpPr txBox="1"/>
          <p:nvPr/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s-AR"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3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1b869c496b_0_0"/>
          <p:cNvSpPr txBox="1"/>
          <p:nvPr/>
        </p:nvSpPr>
        <p:spPr>
          <a:xfrm>
            <a:off x="6216523" y="1149579"/>
            <a:ext cx="2761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38050" rIns="76125" bIns="380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AR" sz="26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FABIO CRISANTI</a:t>
            </a:r>
            <a:endParaRPr sz="2600" b="0" i="0" u="none" strike="noStrike" cap="none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2" name="Google Shape;92;g31b869c496b_0_0"/>
          <p:cNvSpPr txBox="1"/>
          <p:nvPr/>
        </p:nvSpPr>
        <p:spPr>
          <a:xfrm>
            <a:off x="5430665" y="2163180"/>
            <a:ext cx="4277400" cy="18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38050" rIns="76125" bIns="380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lang="es-AR" sz="5800" b="0" i="0" u="none" strike="noStrike" cap="none" dirty="0">
                <a:solidFill>
                  <a:srgbClr val="000000"/>
                </a:solidFill>
                <a:latin typeface="Baumans"/>
                <a:ea typeface="Baumans"/>
                <a:cs typeface="Baumans"/>
                <a:sym typeface="Baumans"/>
              </a:rPr>
              <a:t>A FONTE </a:t>
            </a:r>
            <a:endParaRPr sz="5800" b="0" i="0" u="none" strike="noStrike" cap="none" dirty="0">
              <a:solidFill>
                <a:srgbClr val="000000"/>
              </a:solidFill>
              <a:latin typeface="Baumans"/>
              <a:ea typeface="Baumans"/>
              <a:cs typeface="Baumans"/>
              <a:sym typeface="Baum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lang="es-AR" sz="5800" b="0" i="0" u="none" strike="noStrike" cap="none" dirty="0">
                <a:solidFill>
                  <a:srgbClr val="000000"/>
                </a:solidFill>
                <a:latin typeface="Baumans"/>
                <a:ea typeface="Baumans"/>
                <a:cs typeface="Baumans"/>
                <a:sym typeface="Baumans"/>
              </a:rPr>
              <a:t>E OS S</a:t>
            </a:r>
            <a:r>
              <a:rPr lang="pt-BR" sz="5800" b="0" i="0" u="none" strike="noStrike" cap="none" dirty="0">
                <a:solidFill>
                  <a:srgbClr val="000000"/>
                </a:solidFill>
                <a:latin typeface="Baumans"/>
                <a:ea typeface="Baumans"/>
                <a:cs typeface="Baumans"/>
                <a:sym typeface="Baumans"/>
              </a:rPr>
              <a:t>Í</a:t>
            </a:r>
            <a:r>
              <a:rPr lang="es-AR" sz="5800" b="0" i="0" u="none" strike="noStrike" cap="none" dirty="0">
                <a:solidFill>
                  <a:srgbClr val="000000"/>
                </a:solidFill>
                <a:latin typeface="Baumans"/>
                <a:ea typeface="Baumans"/>
                <a:cs typeface="Baumans"/>
                <a:sym typeface="Baumans"/>
              </a:rPr>
              <a:t>MIOS</a:t>
            </a:r>
            <a:endParaRPr sz="5800" b="0" i="0" u="none" strike="noStrike" cap="none" dirty="0">
              <a:solidFill>
                <a:srgbClr val="000000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  <p:sp>
        <p:nvSpPr>
          <p:cNvPr id="93" name="Google Shape;93;g31b869c496b_0_0"/>
          <p:cNvSpPr txBox="1"/>
          <p:nvPr/>
        </p:nvSpPr>
        <p:spPr>
          <a:xfrm>
            <a:off x="6216515" y="6264358"/>
            <a:ext cx="3374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38050" rIns="76125" bIns="380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EDITORIAL ALPARGATAS SÍ!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1b869c496b_0_0"/>
          <p:cNvSpPr/>
          <p:nvPr/>
        </p:nvSpPr>
        <p:spPr>
          <a:xfrm>
            <a:off x="901050" y="1912800"/>
            <a:ext cx="3261300" cy="3030600"/>
          </a:xfrm>
          <a:prstGeom prst="rect">
            <a:avLst/>
          </a:prstGeom>
          <a:noFill/>
          <a:ln w="9525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125" tIns="38050" rIns="76125" bIns="38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g31b869c496b_0_0"/>
          <p:cNvGrpSpPr/>
          <p:nvPr/>
        </p:nvGrpSpPr>
        <p:grpSpPr>
          <a:xfrm>
            <a:off x="5745966" y="6213948"/>
            <a:ext cx="352982" cy="364573"/>
            <a:chOff x="1905764" y="4159249"/>
            <a:chExt cx="1000800" cy="1000200"/>
          </a:xfrm>
        </p:grpSpPr>
        <p:sp>
          <p:nvSpPr>
            <p:cNvPr id="96" name="Google Shape;96;g31b869c496b_0_0"/>
            <p:cNvSpPr/>
            <p:nvPr/>
          </p:nvSpPr>
          <p:spPr>
            <a:xfrm>
              <a:off x="1905764" y="4159249"/>
              <a:ext cx="1000200" cy="1000200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</p:spPr>
          <p:txBody>
            <a:bodyPr spcFirstLastPara="1" wrap="square" lIns="76125" tIns="38050" rIns="76125" bIns="3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g31b869c496b_0_0"/>
            <p:cNvSpPr/>
            <p:nvPr/>
          </p:nvSpPr>
          <p:spPr>
            <a:xfrm>
              <a:off x="2391190" y="4159249"/>
              <a:ext cx="36000" cy="1000200"/>
            </a:xfrm>
            <a:prstGeom prst="rect">
              <a:avLst/>
            </a:prstGeom>
            <a:solidFill>
              <a:srgbClr val="C2D59B"/>
            </a:solidFill>
            <a:ln>
              <a:noFill/>
            </a:ln>
          </p:spPr>
          <p:txBody>
            <a:bodyPr spcFirstLastPara="1" wrap="square" lIns="76125" tIns="38050" rIns="76125" bIns="3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g31b869c496b_0_0"/>
            <p:cNvSpPr/>
            <p:nvPr/>
          </p:nvSpPr>
          <p:spPr>
            <a:xfrm>
              <a:off x="1905764" y="4659315"/>
              <a:ext cx="1000800" cy="36000"/>
            </a:xfrm>
            <a:prstGeom prst="rect">
              <a:avLst/>
            </a:prstGeom>
            <a:solidFill>
              <a:srgbClr val="C2D59B"/>
            </a:solidFill>
            <a:ln>
              <a:noFill/>
            </a:ln>
          </p:spPr>
          <p:txBody>
            <a:bodyPr spcFirstLastPara="1" wrap="square" lIns="76125" tIns="38050" rIns="76125" bIns="3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99" name="Google Shape;99;g31b869c496b_0_0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0" name="Google Shape;100;g31b869c496b_0_0"/>
          <p:cNvSpPr txBox="1"/>
          <p:nvPr/>
        </p:nvSpPr>
        <p:spPr>
          <a:xfrm>
            <a:off x="6486367" y="4070764"/>
            <a:ext cx="2192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s-AR" sz="3300" b="0" i="0" u="none" strike="noStrike" cap="none">
                <a:solidFill>
                  <a:srgbClr val="000000"/>
                </a:solidFill>
                <a:latin typeface="Baumans"/>
                <a:ea typeface="Baumans"/>
                <a:cs typeface="Baumans"/>
                <a:sym typeface="Baumans"/>
              </a:rPr>
              <a:t>emulsiones</a:t>
            </a:r>
            <a:endParaRPr sz="3300" b="0" i="0" u="none" strike="noStrike" cap="none">
              <a:solidFill>
                <a:srgbClr val="000000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  <p:pic>
        <p:nvPicPr>
          <p:cNvPr id="101" name="Google Shape;101;g31b869c496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5157" y="2003865"/>
            <a:ext cx="3075169" cy="28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 txBox="1"/>
          <p:nvPr/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s-AR"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3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619933" y="1073209"/>
            <a:ext cx="8840100" cy="50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FUNDAÇÃO CULTURAL DE FLORIANÓPOLIS FRANKLIN CASCAES</a:t>
            </a: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por seu Presidente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Lídio Moisés da Cruz</a:t>
            </a: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uso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suas atribuições conferidas pela 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 Municipal de Incentivo à Cultura – Lei no 3.659/91 e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pela Portaria 039/19. 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RESOLVE</a:t>
            </a: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Tornar público o projeto ‘EMULSIONES” de Fabio Crisanti</a:t>
            </a: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aprovado pela Comissão de Avaliação de Incentivo à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-A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Cultura (CAIC) na Modalidade Doação.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Google Shape;113;g2d6d8788000_0_0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4" name="Google Shape;114;g2d6d8788000_0_0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5" name="Google Shape;115;g2d6d8788000_0_0"/>
          <p:cNvSpPr txBox="1"/>
          <p:nvPr/>
        </p:nvSpPr>
        <p:spPr>
          <a:xfrm>
            <a:off x="598225" y="1552500"/>
            <a:ext cx="3852000" cy="49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“Emulsões” é um projecto que, embora pareça apenas um livro de fotografia, dá continuidade a uma exposição fotográfica, é muito mais que isso. O objetivo é vincular, a partir de uma perspectiva original, as múltiplas dimensões e visões da criatividade e da experiência que não são evidentes à primeira vista, estruturadas num registo temático sobre o ser humano e os seus símbolos, propondo um debate do ponto de vista artístico, ou expressivo, e ou conceitual.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obra amalgama a transcendência atemporal da visão da condição humana com a reflexão poético-filosófica, ao mesmo tempo em que constrói pontes para a compreensão das particularidades que se impõem a partir de dois atuais tempos de pensamento e de virada emocional, questionando alguns dos aspectos, mas mais aspectos viscerais confere à sociedade familiar.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d6d8788000_0_0"/>
          <p:cNvSpPr txBox="1"/>
          <p:nvPr/>
        </p:nvSpPr>
        <p:spPr>
          <a:xfrm>
            <a:off x="5629775" y="649800"/>
            <a:ext cx="3852000" cy="58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 obra oferece, portanto, um valor ancorado não só nas suas qualidades artísticas e na sua honestidade conceptual, mas também e sobretudo configura uma expressão de dois debates atuais na disciplina que desenvolve, tornando-se assim um exercício de intrincado desagregação e clarificação de duas questões. A obra se conecta com aquela espécie de rede invisível que é a sensibilidade de uma época, a emocionalidade de um lugar no planeta Terra, oferecendo novos portais para novas perguntas ou respostas mais sintetizadoras.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 seja, podemos dizer que Emulsiones é uma tentativa de contribuir para uma construção coletiva que simbolize e mitifique a nossa condição existencial para tentar compreendê-la; Ao mesmo tempo, enquanto obra conceptual, sobre/de/com fotografia e textos, apresenta um carácter de universo em si, integrando arriscadamente alguns conceitos, como as dimensões psicológicas da existência ou a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sua emocionalidade inata.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d6d8788000_0_0"/>
          <p:cNvSpPr txBox="1"/>
          <p:nvPr/>
        </p:nvSpPr>
        <p:spPr>
          <a:xfrm>
            <a:off x="1317177" y="559740"/>
            <a:ext cx="24141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3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justificativa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Google Shape;123;p47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4" name="Google Shape;124;p47" descr="5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137" y="1715559"/>
            <a:ext cx="4434106" cy="3545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7" descr="5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4202" y="1715559"/>
            <a:ext cx="4658322" cy="343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Google Shape;131;g31b869c496b_0_90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g31b869c496b_0_90"/>
          <p:cNvSpPr txBox="1"/>
          <p:nvPr/>
        </p:nvSpPr>
        <p:spPr>
          <a:xfrm>
            <a:off x="630165" y="587181"/>
            <a:ext cx="2698800" cy="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s-AR" sz="3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os produtos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1b869c496b_0_90"/>
          <p:cNvSpPr txBox="1"/>
          <p:nvPr/>
        </p:nvSpPr>
        <p:spPr>
          <a:xfrm>
            <a:off x="610031" y="2316241"/>
            <a:ext cx="3852000" cy="4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Livro de capa dura de 332 paginas, tiragem de 1.000 exemplares, lançamento no Museu Cruz e Sousa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Revestimento:</a:t>
            </a: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Cores:4x0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Substrato: Couche Brilho Design 150 g/m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Formato: 180 x 230 mm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Acabamento: Laminação Frente Fosco e Verniz Serigráfico Frente.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Guarda:</a:t>
            </a: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Cores: 4x4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Substrato: Couche Fosco Design 170 g/m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Formato: 360 x 230 mm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Acabamento: Laminação Frente Fosco.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Miolo:</a:t>
            </a: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Cores: 4x4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Substrato: Couche Fosco Design 150 g/m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Formato: 180x230 mm. 332 Páginas.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Acabamento: </a:t>
            </a:r>
            <a:endParaRPr sz="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Prova de cor (nova)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Acabamento Geral: Lombada Quadrada, Capa Dura,Costurada,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Papelão 2,2mm de Espessura, Hotmelt, Joint 10, Encaixotamento 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Paletização.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1b869c496b_0_90"/>
          <p:cNvSpPr txBox="1"/>
          <p:nvPr/>
        </p:nvSpPr>
        <p:spPr>
          <a:xfrm>
            <a:off x="5692521" y="2575603"/>
            <a:ext cx="3852000" cy="3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Serão selecionadas 13 obras do conteúdo do livro para a exposição fotográfica as quais seráo ampliadas a grande formato: aproximadamente 1m x 1,5m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projeto prevê a realização em local que atenda a legislação de acessibilidade vigente, proporcionando um local de fácil acesso no centro de Florianópolis, como o Museu Cruz e Sousa que tem espaços reservados para PCD ou mobilidade restrita, garantindo o acesso às pessoas com deficiência e idosos. Este projeto assegurará a acessibilidade às instalações do Museu onde será realizado o lançamento do referido livro.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31b869c496b_0_90"/>
          <p:cNvSpPr txBox="1"/>
          <p:nvPr/>
        </p:nvSpPr>
        <p:spPr>
          <a:xfrm>
            <a:off x="610031" y="1646243"/>
            <a:ext cx="12897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AR" sz="2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o livro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1b869c496b_0_90"/>
          <p:cNvSpPr txBox="1"/>
          <p:nvPr/>
        </p:nvSpPr>
        <p:spPr>
          <a:xfrm>
            <a:off x="5692521" y="1646243"/>
            <a:ext cx="34059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AR" sz="2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a exposição fotográfica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211e09079de_0_4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269" y="2232424"/>
            <a:ext cx="3877476" cy="264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211e09079de_0_4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1603" y="2232422"/>
            <a:ext cx="3877475" cy="25495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g211e09079de_0_484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5" name="Google Shape;145;g211e09079de_0_484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b869c496b_1_16"/>
          <p:cNvSpPr txBox="1"/>
          <p:nvPr/>
        </p:nvSpPr>
        <p:spPr>
          <a:xfrm>
            <a:off x="567418" y="587181"/>
            <a:ext cx="8781900" cy="11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s-AR" sz="3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plano de ação, cronograma de execução e custos de realização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1b869c496b_1_16"/>
          <p:cNvSpPr txBox="1"/>
          <p:nvPr/>
        </p:nvSpPr>
        <p:spPr>
          <a:xfrm>
            <a:off x="564721" y="2010056"/>
            <a:ext cx="8899800" cy="4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PERÍODO DE EXECUÇÃO PRÉ-PRODUÇÃO CUSTO DA REALIZAÇÃO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Janeiro a Julho/2025 Logística/restauração                                                                                                                                                                                                                      11.000,00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Janeiro a Julho/2025 Seleção e sequenciação de imagens.                                                                                                                                                                                              3.500,00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Janeiro a Julho/2025 Maquetes/captação                                                                                                                                                                                                                         10.646,33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Janeiro a Julho/2025 Digitalização/edição imagens                                                                                                                                                                                                          10.000,00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PERÍODO DE EXECUÇÃO PRODUÇÃO CUSTO DA REALIZAÇÃO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Agosto a outubro/2025 Projeto gráfico/Diagramação/editoração/Produção textual                                                                                                                                                          19.650,00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Agosto a outubro/2025 Tradução revisão português/inglês/espanhol                                                                                                                                                                               22.026,67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Agosto a outubro/2025 Impressão                                                                                                                                                                                                                                     47.900,00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Agosto a outubro/2025 Transportadora                                                                                                                                                                                                                               6.000,00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Agosto a outubro/2025 Coordenação/direção geral                                                                                                                                                                                                          27.000,00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Novembro/2025 Despesas exposição/Fotográfica e apresentação do livro                                                                                                                                                                      22.800,00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PERÍODO DE EXECUÇÃO PÓS-PRODUÇÃO CUSTO DA REALIZAÇÃO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Dezembro/2025 Arte e impresão banners, cartazes e convites                                                                                                                                                                                           5.150,00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Dezembro/2025 Distribuição exemplares                                                                                                                                                                                                                            5.000,00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Dezembro/2025 Despesas bancárias/prestação de contas                                                                                                                                                                                                 3.500,00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AR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VALOR TOTAL</a:t>
            </a:r>
            <a:r>
              <a:rPr lang="es-AR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s-AR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R$ 194.173,00</a:t>
            </a: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8" name="Google Shape;158;g2e5f9908a60_0_74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9" name="Google Shape;159;g2e5f9908a60_0_74" descr="1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4551" y="1708175"/>
            <a:ext cx="4437453" cy="312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e5f9908a60_0_74" descr="1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331" y="1804138"/>
            <a:ext cx="4417373" cy="2936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g2e5f9908a60_0_74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7" name="Google Shape;167;g31b869c496b_1_31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8" name="Google Shape;168;g31b869c496b_1_31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" name="Google Shape;169;g31b869c496b_1_31"/>
          <p:cNvSpPr txBox="1"/>
          <p:nvPr/>
        </p:nvSpPr>
        <p:spPr>
          <a:xfrm>
            <a:off x="610031" y="2510762"/>
            <a:ext cx="3852000" cy="41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livros podem, com relativa facilidade dependendo dos cuidados recebidos, ter uma durabilidade de pelo menos 30 a 50 anos. A maior parte dos exemplares será destinada a pessoas e instituições com conhecimentos e condições materiais para a conservação desse tipo de obra. Vamos considerar uma média de 40 anos de durabilidade por exemplar.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Estima-se que, nos primeiros 5 anos, cada exemplar será visualizado por cerca de 50 pessoas. Livros de fotografia são experimentados em um tempo mais breve do que romances, por exemplo, o que possibilita uma maior frequência de leituras em alguns casos.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Calculamos mais 300 pessoas ao longo dos anos seguintes, totalizando cerca de 350.000 pessoas ao longo do tempo.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Quanto à exibição da exposição fotográfica, considerando sua duração e o público regular do espaço, estima-se que será visitada por aproximadamente 2.000 pessoas.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1b869c496b_1_31"/>
          <p:cNvSpPr txBox="1"/>
          <p:nvPr/>
        </p:nvSpPr>
        <p:spPr>
          <a:xfrm>
            <a:off x="5629775" y="2510762"/>
            <a:ext cx="3852000" cy="41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Será definido a distribuição dos produtos culturais respeitando os seguintes critérios: 10% para proponentes; incentivadores e participantes; 20% para FCFFC; 70% para público em geral, sendo que, no caso de livros, priorizar o mínimo de 30% para bibliotecas.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projeto propõe participar dos diálogos acadêmicos relacionados à disciplina de artes visuais. Para isso, está planejada a distribuição de exemplares da obra nos ambientes acadêmicos mais significativos do estado de Santa Catarina e do Brasil em geral. Também está prevista a distribuição da obra em instituições acadêmicas relevantes na Europa e nas Américas.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Paralelamente, está planejada a distribuição em revistas especializadas e o envio de exemplares para personalidades relevantes das disciplinas pertinentes.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Essa distribuição corresponde a 10% dos exemplares (100 unidades) que a Fundação destina ao proponente. Com essa quantidade, pretendemos atender a lista de destinatários.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1b869c496b_1_31"/>
          <p:cNvSpPr txBox="1"/>
          <p:nvPr/>
        </p:nvSpPr>
        <p:spPr>
          <a:xfrm>
            <a:off x="619625" y="410657"/>
            <a:ext cx="4055100" cy="18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3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quantificação do público a ser alcançado</a:t>
            </a:r>
            <a:endParaRPr sz="3500" b="0" i="0" u="none" strike="noStrike" cap="none">
              <a:solidFill>
                <a:schemeClr val="dk1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  <p:sp>
        <p:nvSpPr>
          <p:cNvPr id="172" name="Google Shape;172;g31b869c496b_1_31"/>
          <p:cNvSpPr txBox="1"/>
          <p:nvPr/>
        </p:nvSpPr>
        <p:spPr>
          <a:xfrm>
            <a:off x="5639368" y="410657"/>
            <a:ext cx="4055100" cy="12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s-AR" sz="35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plano de distribuição</a:t>
            </a:r>
            <a:endParaRPr sz="3500" b="0" i="0" u="none" strike="noStrike" cap="none">
              <a:solidFill>
                <a:schemeClr val="dk1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2e5f9908a60_0_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748" y="726733"/>
            <a:ext cx="8395658" cy="55014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g2e5f9908a60_0_98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0" name="Google Shape;180;g2e5f9908a60_0_98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1" name="Google Shape;181;g2e5f9908a60_0_98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1ba93e2ff3_0_1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</p:spPr>
        <p:txBody>
          <a:bodyPr spcFirstLastPara="1" wrap="square" lIns="98475" tIns="49225" rIns="98475" bIns="492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s-AR"/>
              <a:t>11</a:t>
            </a:fld>
            <a:endParaRPr/>
          </a:p>
        </p:txBody>
      </p:sp>
      <p:sp>
        <p:nvSpPr>
          <p:cNvPr id="188" name="Google Shape;188;g31ba93e2ff3_0_1"/>
          <p:cNvSpPr txBox="1"/>
          <p:nvPr/>
        </p:nvSpPr>
        <p:spPr>
          <a:xfrm>
            <a:off x="630082" y="450289"/>
            <a:ext cx="8259000" cy="62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recursos humanos envolvidos</a:t>
            </a:r>
            <a:endParaRPr sz="1200">
              <a:solidFill>
                <a:schemeClr val="dk1"/>
              </a:solidFill>
              <a:latin typeface="Baumans"/>
              <a:ea typeface="Baumans"/>
              <a:cs typeface="Baumans"/>
              <a:sym typeface="Baum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FABIO CRISANTI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-Direção Geral, textos e imagens, autor do livro - 700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TOMAS SHAW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-Logística, e coordenação geral do projeto.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-Curadoria da exposição fotográfica.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-Restauração do acervo fotográfico.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-Entrevista na apresentação da obra.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-Coordenação exposição fotográfica.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-Seleção e sequenciamento das imagens de todo acervo do autor - 250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DANÍSIO SILVA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-Consultoria em edição fotográfica - 50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ELONIR CIPRIANI EMPRESA - AMOLER DIAGRAMAÇÃO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-Diagramação, editoração: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Arte de capa, diagramação do miolo, registro no ISBN e ficha catalográfica - 100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JULIANA BAUER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-Traduções, versões e revisões - 200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LUIS ALEXANDRE FREITAS - BERTOTTI COMÉRCIO E SERVIÇOS LTDA. ME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-Digitalização, retoque e fotocromismo - 70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MICHELLE FINGER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-Projeto Gráfico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-Arte de banners, cartazes e convites - 40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LÚCIA THOMAZ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-Consultoria em projetos (elaboração do relatório e prestação de contas) - 50 horas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40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5" name="Google Shape;195;p40" descr="4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090" y="420220"/>
            <a:ext cx="3659393" cy="6154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0" descr="46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8607" y="499790"/>
            <a:ext cx="3308011" cy="6033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g2e6f0c77e84_0_14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3" name="Google Shape;203;g2e6f0c77e84_0_14"/>
          <p:cNvSpPr txBox="1"/>
          <p:nvPr/>
        </p:nvSpPr>
        <p:spPr>
          <a:xfrm>
            <a:off x="5553750" y="629471"/>
            <a:ext cx="4000200" cy="50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38050" rIns="76125" bIns="380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Fabio Crisanti</a:t>
            </a: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Nasceu na Patagônia Argentina em abril de 1968.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Estudou Ciências da Comunicação e em seguida sua veia artística encontrou na fotografia a disciplina e as ferramentas com as quais abordou suas primeiras buscas nas artes visuais. Mais adiante, seu caminho tomou o rumo das artes plásticas.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Fez escultura, trabalhou em realização cenográfica e, em determinado momento, encontrou o suporte para pôr em cena seu trabalho mais pessoal e representativo: as cometas artísticas de grande formato. A milenar tradição da arte de fazer cometas brindou ao artista com os elementos plásticos e simbólicos que lhe permitiram desenvolver e expressar suas ideias mais originais na disciplina.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atualidade, investiga as possibilidades expressivas da pintura abstrata sobre papel de seda industrial. Transparências, pigmentos metálicos e cores dessaturadas, aguadas e colagens com rendas e vestígios orgânicos são os elementos que integram sua última série denominada “SEDA”.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Atualmente radicado no Brasil, reside na cidade de Garopaba, no estado de Santa Catarina, trabalha na serie “Emulsiones”, fotografías da sua producão dos anos ‘90s. em Buenos Aires.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g2e6f0c77e84_0_14"/>
          <p:cNvCxnSpPr/>
          <p:nvPr/>
        </p:nvCxnSpPr>
        <p:spPr>
          <a:xfrm rot="5400000">
            <a:off x="1440004" y="3600000"/>
            <a:ext cx="7200000" cy="0"/>
          </a:xfrm>
          <a:prstGeom prst="straightConnector1">
            <a:avLst/>
          </a:prstGeom>
          <a:noFill/>
          <a:ln w="9525" cap="flat" cmpd="sng">
            <a:solidFill>
              <a:srgbClr val="88888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5" name="Google Shape;205;g2e6f0c77e84_0_14"/>
          <p:cNvSpPr txBox="1"/>
          <p:nvPr/>
        </p:nvSpPr>
        <p:spPr>
          <a:xfrm>
            <a:off x="1176502" y="1612908"/>
            <a:ext cx="2635500" cy="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76125" rIns="76125" bIns="76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s-AR" sz="3400" b="0" i="0" u="none" strike="noStrike" cap="none">
                <a:solidFill>
                  <a:schemeClr val="dk1"/>
                </a:solidFill>
                <a:latin typeface="Baumans"/>
                <a:ea typeface="Baumans"/>
                <a:cs typeface="Baumans"/>
                <a:sym typeface="Baumans"/>
              </a:rPr>
              <a:t>fabio crisanti</a:t>
            </a:r>
            <a:endParaRPr sz="3400" b="0" i="0" u="none" strike="noStrike" cap="none">
              <a:solidFill>
                <a:schemeClr val="dk1"/>
              </a:solidFill>
              <a:latin typeface="Baumans"/>
              <a:ea typeface="Baumans"/>
              <a:cs typeface="Baumans"/>
              <a:sym typeface="Baumans"/>
            </a:endParaRPr>
          </a:p>
        </p:txBody>
      </p:sp>
      <p:pic>
        <p:nvPicPr>
          <p:cNvPr id="206" name="Google Shape;206;g2e6f0c77e84_0_14" descr="1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4603" y="2926142"/>
            <a:ext cx="2290793" cy="155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1b869c496b_1_69"/>
          <p:cNvSpPr/>
          <p:nvPr/>
        </p:nvSpPr>
        <p:spPr>
          <a:xfrm>
            <a:off x="-5" y="0"/>
            <a:ext cx="10080000" cy="7200000"/>
          </a:xfrm>
          <a:prstGeom prst="rect">
            <a:avLst/>
          </a:prstGeom>
          <a:solidFill>
            <a:srgbClr val="C2D59B"/>
          </a:solidFill>
          <a:ln>
            <a:noFill/>
          </a:ln>
        </p:spPr>
        <p:txBody>
          <a:bodyPr spcFirstLastPara="1" wrap="square" lIns="76125" tIns="38050" rIns="76125" bIns="38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C2D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1b869c496b_1_69"/>
          <p:cNvSpPr txBox="1">
            <a:spLocks noGrp="1"/>
          </p:cNvSpPr>
          <p:nvPr>
            <p:ph type="sldNum" idx="12"/>
          </p:nvPr>
        </p:nvSpPr>
        <p:spPr>
          <a:xfrm>
            <a:off x="7224007" y="6673334"/>
            <a:ext cx="23520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475" tIns="49225" rIns="98475" bIns="492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s-AR"/>
              <a:t>14</a:t>
            </a:fld>
            <a:endParaRPr/>
          </a:p>
        </p:txBody>
      </p:sp>
      <p:sp>
        <p:nvSpPr>
          <p:cNvPr id="214" name="Google Shape;214;g31b869c496b_1_69"/>
          <p:cNvSpPr txBox="1"/>
          <p:nvPr/>
        </p:nvSpPr>
        <p:spPr>
          <a:xfrm>
            <a:off x="6216515" y="6264358"/>
            <a:ext cx="3374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125" tIns="38050" rIns="76125" bIns="380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5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EDITORIAL ALPARGATAS SÍ!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g31b869c496b_1_69"/>
          <p:cNvGrpSpPr/>
          <p:nvPr/>
        </p:nvGrpSpPr>
        <p:grpSpPr>
          <a:xfrm>
            <a:off x="5745966" y="6213948"/>
            <a:ext cx="352982" cy="364573"/>
            <a:chOff x="1905764" y="4159249"/>
            <a:chExt cx="1000800" cy="1000200"/>
          </a:xfrm>
        </p:grpSpPr>
        <p:sp>
          <p:nvSpPr>
            <p:cNvPr id="216" name="Google Shape;216;g31b869c496b_1_69"/>
            <p:cNvSpPr/>
            <p:nvPr/>
          </p:nvSpPr>
          <p:spPr>
            <a:xfrm>
              <a:off x="1905764" y="4159249"/>
              <a:ext cx="1000200" cy="1000200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</p:spPr>
          <p:txBody>
            <a:bodyPr spcFirstLastPara="1" wrap="square" lIns="76125" tIns="38050" rIns="76125" bIns="3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31b869c496b_1_69"/>
            <p:cNvSpPr/>
            <p:nvPr/>
          </p:nvSpPr>
          <p:spPr>
            <a:xfrm>
              <a:off x="2391190" y="4159249"/>
              <a:ext cx="36000" cy="1000200"/>
            </a:xfrm>
            <a:prstGeom prst="rect">
              <a:avLst/>
            </a:prstGeom>
            <a:solidFill>
              <a:srgbClr val="C2D59B"/>
            </a:solidFill>
            <a:ln>
              <a:noFill/>
            </a:ln>
          </p:spPr>
          <p:txBody>
            <a:bodyPr spcFirstLastPara="1" wrap="square" lIns="76125" tIns="38050" rIns="76125" bIns="3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g31b869c496b_1_69"/>
            <p:cNvSpPr/>
            <p:nvPr/>
          </p:nvSpPr>
          <p:spPr>
            <a:xfrm>
              <a:off x="1905764" y="4659315"/>
              <a:ext cx="1000800" cy="36000"/>
            </a:xfrm>
            <a:prstGeom prst="rect">
              <a:avLst/>
            </a:prstGeom>
            <a:solidFill>
              <a:srgbClr val="C2D59B"/>
            </a:solidFill>
            <a:ln>
              <a:noFill/>
            </a:ln>
          </p:spPr>
          <p:txBody>
            <a:bodyPr spcFirstLastPara="1" wrap="square" lIns="76125" tIns="38050" rIns="76125" bIns="3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Personalizar</PresentationFormat>
  <Slides>14</Slides>
  <Notes>14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 User</dc:creator>
  <cp:lastModifiedBy>Fabio Crisanti</cp:lastModifiedBy>
  <cp:revision>1</cp:revision>
  <dcterms:created xsi:type="dcterms:W3CDTF">2024-06-03T17:08:41Z</dcterms:created>
  <dcterms:modified xsi:type="dcterms:W3CDTF">2025-02-07T16:06:18Z</dcterms:modified>
</cp:coreProperties>
</file>